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94" r:id="rId4"/>
    <p:sldId id="262" r:id="rId5"/>
    <p:sldId id="263" r:id="rId6"/>
    <p:sldId id="290" r:id="rId7"/>
    <p:sldId id="286" r:id="rId8"/>
    <p:sldId id="272" r:id="rId9"/>
    <p:sldId id="297" r:id="rId10"/>
    <p:sldId id="266" r:id="rId11"/>
    <p:sldId id="291" r:id="rId12"/>
    <p:sldId id="258" r:id="rId13"/>
    <p:sldId id="301" r:id="rId14"/>
    <p:sldId id="275" r:id="rId15"/>
    <p:sldId id="279" r:id="rId16"/>
    <p:sldId id="302" r:id="rId17"/>
    <p:sldId id="308" r:id="rId18"/>
    <p:sldId id="309" r:id="rId19"/>
    <p:sldId id="274" r:id="rId20"/>
    <p:sldId id="313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3399"/>
    <a:srgbClr val="FFCCFF"/>
    <a:srgbClr val="FFEBFF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76"/>
  </p:normalViewPr>
  <p:slideViewPr>
    <p:cSldViewPr snapToGrid="0" showGuides="1">
      <p:cViewPr varScale="1">
        <p:scale>
          <a:sx n="42" d="100"/>
          <a:sy n="42" d="100"/>
        </p:scale>
        <p:origin x="90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B2804B6-EE66-45CF-8D17-F60F5240B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A26049-182F-4EBE-83E1-B792A6CA02A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2D8EAA-4355-4A63-80D2-62EFED4CB394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8AEC226-AC85-430E-A490-C6EEA2F30E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C9A2785-A5FF-45F9-A675-1087194BE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89AE4-60ED-4E6F-9F2C-0B3AAD47DF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2E429E-9D4E-439B-9E57-416CB84FF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A3A587-643D-4B27-A62C-0AD92A701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id="{F306278D-A54A-46DA-8946-0344ECFAB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32E8EB2C-C7D4-460F-B752-67F830993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10A058AC-181C-4F5D-A720-4720DD4B7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BEFB4B-3B37-4269-AA1E-71AE7045CC7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81507-6EDF-4600-A598-A4547642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3DF9A-DFD7-472F-BD6F-C733A3280759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D488FD-F16C-4B6D-8DEE-F341A65D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440FA-6BBC-4E09-9CD0-F37EFA75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49E5-0574-4493-8285-76F1CECB9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39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08153C-E7E2-461F-899C-CBDC398B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0BE4-A5E3-4562-B48A-2137C5FB65BA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5F5B9-34E6-4536-99FD-3BD76373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0B306D-C6F8-4D34-BB34-24EB8F04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4AD4-5323-4393-8909-69B93A9829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94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9BA53-9E54-4B97-B86E-A3F74CF2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0DFA-6446-4BC7-A598-F13C42C9AEEC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D258B2-A205-44D3-A71B-B4D45342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4F039-276A-4D1D-87B1-71BD31B8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D95D-1780-4520-A9B7-A6C28A3065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01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BB5C6-4010-4209-B205-DEDDC784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BA41-EAE2-4DE3-A2B4-1EADC1C1EC6A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6EEF6-58AE-4E2E-874A-CA97D115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0EFAE-B719-4A7C-8595-FC48BA96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8525-21C9-4E0B-BF2A-B303034FC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7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98D4D3-4E53-4BAE-A005-103E7664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207B-480D-472B-BCE8-20EA4AC19C6F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87127D-101F-4932-82E7-7E61C708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9EA95-B9BA-4DE7-83FC-C6977737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7A57-BEFB-4975-8896-D12887346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4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85470-715B-41C0-9251-C7A62F51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DDCD-5752-4DD7-8D25-FCDCC61142CA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1EBFD-54FB-4210-891A-DF2CCB6B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F57E6-FE2E-4098-B22B-AE6CFCA9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BC4E-E3E4-4DE5-B0E9-4D94B4C31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7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CAC2466-BB6D-4EDD-B4EF-1DE5A0F1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8FC0-D4DE-4C42-BC4A-9878864EF9C0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B7687FB-582A-4640-9F5B-4000771A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5737AD8-28B0-4FF0-A076-9EF17CE0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3098B-1C2E-4F9D-B3C4-8DFED5202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6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FD65BF8-F75D-4E5F-BDD7-703359F9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9F29-1088-4CC9-9C27-5C1E80CAA8F6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0EEE55B-1C19-443A-9F3C-0CE4F689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7D08338-08BD-4CB8-86E6-940D2094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33BD-9EA4-4C63-9228-E96E46D21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3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BEADF31-CBF8-4B97-A200-C42C6F60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4681-7600-4A14-814A-70B2826510C9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19C9A48-40E8-4A08-824B-6147176F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63C7E9E-930D-4696-9831-6D916E01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2EDEC-7319-449B-BDB8-2EBA29003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71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2AC6FBC-C789-4E01-8988-A71A8674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31AF-52CA-4701-9A30-42DC04A6F1E5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06F3293-C0EA-4417-8DEC-86E593F3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D80DA83-58EB-4C57-9CBA-531626D8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3A9D-9D4D-4BF0-BD9C-90B38D3D7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B6AA7FE-B3A6-481E-9B39-41C1D1E9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CCB5-D472-4A98-A034-ED27160448E9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86DDB62-676E-4ABB-8439-01E525AE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C7779F4-1824-4501-8C1E-DDAC2230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10FD-C096-4EEC-9AF5-7B5D9589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7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28737-7ECD-49A3-996A-608B850E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6BEB-B335-44D2-93A6-7DED007BD096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0F978D-7DD2-4AFF-BB06-36868A1B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D18CE4-B746-4D96-B52E-86C60237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2159-581E-4275-9B9F-9D96D9481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4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B094270-85E2-4F76-AC81-7D6E100F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DD7D-4F25-4141-8C0E-1B5674FC0654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4C1D9CC-DBCC-4421-9B9C-FDE3C911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3F7BA7F-4313-4C9E-912C-39C70D78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BA04-C127-4EDF-818A-58B8113EF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55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CD6F0-0D70-406B-A923-06CA444D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D270-12D2-4773-B450-09DA2B0619B2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4F87D-F0E7-4503-8A11-5DE426C4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154FE1-EDD3-44DA-BD22-79F07315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90AF-878A-46E2-900E-C5BBD6FDC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5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C4A0E-BA96-479B-B9CF-AE2F9548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AF44-A5D5-40CC-9561-B8DEA483331E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B23F3-B93C-416E-8238-B49B8B68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E6A431-9771-455E-A05A-3D6E9A08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6429-2AC7-470C-A781-E6A45FF22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4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B09A38-4D36-4545-B20B-929E16CE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7E00-1BDD-417D-897E-CFBEAEF29A7A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B3E035-B56C-43AF-B70E-E3537A5E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C24353-CD45-4830-88D4-E25EFAEA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7015-8546-4A40-9B70-5EA64D6AE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71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6CCE518-C0E9-4448-AA1F-2081015D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888A-3F12-4305-B1C9-18BD1463F8B5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26424A1-2B3A-4D94-863C-90DAA295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DE59F8-4ABA-4615-8DE6-5719F773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D4FA-BC20-4046-AF95-B31680127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54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58C13E0-C770-466C-A599-3411D45D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4B9A-C213-456A-A871-CF6AE407A833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48D197C-B240-4686-B992-5E4675D4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1E7F780-5160-4C01-8E8C-5D22BD8C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82FC-4529-49F2-9622-F64A757AC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14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1D00AB8-FD27-4EC7-B06A-9733E34F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57E9-F56F-4C83-B5C9-F70600AF112D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C4F1565-F6AE-4715-B3B3-3FD250BA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6069215-14F5-4AE0-8E38-FC36722C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0A0A-B6C8-4584-AD60-48C1F6631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86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B5964FA-A420-428A-8ED2-F68080AC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9BDC-AD67-4B6A-9785-2AC2861EBD63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6766675-5581-4E6A-BF14-72145A7D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70FF286-7924-4D62-B888-23D73329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3DE2-1A48-4A80-B508-4F1DF92E87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25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747122C-4EBD-44BF-8D14-52B16743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C1DE-D310-4531-AB8D-B89B94918C77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B456C1C-1A63-4379-895A-477EA9C0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B1B728B-D4CF-4E31-8B5A-0112EE41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ADFF-FEAB-4645-AD66-C0DB0F728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19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AEF170B-D1D5-40AC-AA26-4A06D2A3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A1E4-9211-478D-87C0-12E2928EAF33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40D0092-7D9E-45D5-A491-74018D6D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75E9661-3769-4662-98B7-2C1D6481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0FC9-2ECD-404D-A555-1561789E0D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16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44AB3F9-E8C8-456A-A71C-0E0F0419C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B965322-435A-4ED8-9A60-AA9FB628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A5CBA1-8E7F-4E8D-A4A4-E84AFEFB1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B802B0-4380-49E5-B590-4C91FC798D4F}" type="datetimeFigureOut">
              <a:rPr lang="ru-RU"/>
              <a:pPr>
                <a:defRPr/>
              </a:pPr>
              <a:t>17.02.2023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C66CAA-6CA4-4310-BC25-655AAF2B6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9E0B7-EBA6-4CA3-BD66-CBEC0868B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0100AB-40C8-4E85-B467-144859F7F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22DB0C9B-DCEA-4FD6-8F63-8A9242FEA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78614C9D-3C86-43BB-952E-24C09A2C3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28E0F-B299-4575-820E-5FD6ECCF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ED760C-83AA-4E92-88EC-CCDA5307EA7C}" type="datetimeFigureOut">
              <a:rPr lang="ru-RU"/>
              <a:pPr>
                <a:defRPr/>
              </a:pPr>
              <a:t>17.02.2023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079D4-E30B-4B11-95B1-AE2ECA202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8367A-105C-4C2B-8D63-2DE73BEB4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6FB2B6-A958-4687-99E1-8E1E8B5E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>
            <a:extLst>
              <a:ext uri="{FF2B5EF4-FFF2-40B4-BE49-F238E27FC236}">
                <a16:creationId xmlns:a16="http://schemas.microsoft.com/office/drawing/2014/main" id="{47FA7AAF-C8CB-4391-9EC9-822C4BE74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4425950"/>
            <a:ext cx="4119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Будьте вкладом </a:t>
            </a:r>
          </a:p>
          <a:p>
            <a:pPr algn="ctr" eaLnBrk="1" hangingPunct="1"/>
            <a:r>
              <a:rPr lang="ru-RU" altLang="ru-RU"/>
              <a:t>в будущее поколение, </a:t>
            </a:r>
          </a:p>
          <a:p>
            <a:pPr algn="ctr" eaLnBrk="1" hangingPunct="1"/>
            <a:r>
              <a:rPr lang="ru-RU" altLang="ru-RU"/>
              <a:t>откройте  </a:t>
            </a:r>
            <a:r>
              <a:rPr lang="ru-RU" altLang="ru-RU" b="1"/>
              <a:t>ДЕТСКИЙ САД </a:t>
            </a:r>
          </a:p>
          <a:p>
            <a:pPr algn="ctr" eaLnBrk="1" hangingPunct="1"/>
            <a:r>
              <a:rPr lang="ru-RU" altLang="ru-RU"/>
              <a:t>без опыта в бизнесе, </a:t>
            </a:r>
          </a:p>
          <a:p>
            <a:pPr algn="ctr" eaLnBrk="1" hangingPunct="1"/>
            <a:r>
              <a:rPr lang="ru-RU" altLang="ru-RU"/>
              <a:t>пользуйтесь нашей уникальной электронной базой знаний</a:t>
            </a:r>
          </a:p>
          <a:p>
            <a:pPr algn="ctr" eaLnBrk="1" hangingPunct="1"/>
            <a:r>
              <a:rPr lang="ru-RU" altLang="ru-RU"/>
              <a:t> и зарабатывайте в среднем</a:t>
            </a:r>
          </a:p>
          <a:p>
            <a:pPr algn="ctr" eaLnBrk="1" hangingPunct="1"/>
            <a:r>
              <a:rPr lang="ru-RU" altLang="ru-RU"/>
              <a:t> </a:t>
            </a:r>
            <a:r>
              <a:rPr lang="ru-RU" altLang="ru-RU" b="1"/>
              <a:t>300 000 руб. в месяц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2B76D9-3228-4315-9DE5-ACAD11B6D250}"/>
              </a:ext>
            </a:extLst>
          </p:cNvPr>
          <p:cNvSpPr/>
          <p:nvPr/>
        </p:nvSpPr>
        <p:spPr>
          <a:xfrm>
            <a:off x="7520940" y="228600"/>
            <a:ext cx="4671060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tabLst>
                <a:tab pos="4462780" algn="l"/>
              </a:tabLst>
              <a:defRPr/>
            </a:pPr>
            <a:r>
              <a:rPr lang="ru-RU" sz="4000" kern="0" dirty="0">
                <a:solidFill>
                  <a:srgbClr val="800080"/>
                </a:solidFill>
                <a:latin typeface="Calibri"/>
                <a:cs typeface="Arial" panose="020B0604020202020204" pitchFamily="34" charset="0"/>
              </a:rPr>
              <a:t>Давайте вместе делать как можно больше детей СЧАСТЛИВЫМИ!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96334B-15C3-419F-99EA-019984FD2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3007"/>
          <a:stretch/>
        </p:blipFill>
        <p:spPr>
          <a:xfrm>
            <a:off x="6202687" y="1353470"/>
            <a:ext cx="5112834" cy="1921964"/>
          </a:xfrm>
          <a:prstGeom prst="round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25DB5A46-1787-43B6-9824-14B33930AE10}"/>
              </a:ext>
            </a:extLst>
          </p:cNvPr>
          <p:cNvSpPr txBox="1">
            <a:spLocks/>
          </p:cNvSpPr>
          <p:nvPr/>
        </p:nvSpPr>
        <p:spPr>
          <a:xfrm>
            <a:off x="1363663" y="3409950"/>
            <a:ext cx="4114800" cy="2112963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just" eaLnBrk="1" fontAlgn="auto" hangingPunct="1">
              <a:spcBef>
                <a:spcPts val="100"/>
              </a:spcBef>
              <a:spcAft>
                <a:spcPts val="0"/>
              </a:spcAft>
              <a:tabLst>
                <a:tab pos="4462780" algn="l"/>
              </a:tabLst>
              <a:defRPr/>
            </a:pPr>
            <a:r>
              <a:rPr lang="ru-RU" sz="2400" b="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Отзывы только 5 звезд.</a:t>
            </a: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4462780" algn="l"/>
              </a:tabLst>
              <a:defRPr/>
            </a:pPr>
            <a:endParaRPr lang="ru-RU" sz="1400" b="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4462780" algn="l"/>
              </a:tabLst>
              <a:defRPr/>
            </a:pPr>
            <a:r>
              <a:rPr lang="ru-RU" sz="24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Родители приводят в «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HAPPY BABY</a:t>
            </a:r>
            <a:r>
              <a:rPr lang="ru-RU" sz="24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» своих вторых, и третьих детей, а кто-то уже и внуков.</a:t>
            </a:r>
          </a:p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4462780" algn="l"/>
              </a:tabLst>
              <a:defRPr/>
            </a:pPr>
            <a:endParaRPr lang="ru-RU" sz="2400" b="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340" name="Рисунок 16">
            <a:extLst>
              <a:ext uri="{FF2B5EF4-FFF2-40B4-BE49-F238E27FC236}">
                <a16:creationId xmlns:a16="http://schemas.microsoft.com/office/drawing/2014/main" id="{EA3F9331-A036-489F-A47B-97EDA1E3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2779" r="7384" b="76601"/>
          <a:stretch>
            <a:fillRect/>
          </a:stretch>
        </p:blipFill>
        <p:spPr bwMode="auto">
          <a:xfrm>
            <a:off x="5710238" y="5187950"/>
            <a:ext cx="60039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9AD250-B62C-47E4-B8B8-5D2B9BF433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68972" r="2395" b="3852"/>
          <a:stretch/>
        </p:blipFill>
        <p:spPr>
          <a:xfrm>
            <a:off x="5871799" y="3455175"/>
            <a:ext cx="5465853" cy="1722394"/>
          </a:xfrm>
          <a:prstGeom prst="roundRect">
            <a:avLst/>
          </a:prstGeom>
        </p:spPr>
      </p:pic>
      <p:sp>
        <p:nvSpPr>
          <p:cNvPr id="14342" name="TextBox 2">
            <a:extLst>
              <a:ext uri="{FF2B5EF4-FFF2-40B4-BE49-F238E27FC236}">
                <a16:creationId xmlns:a16="http://schemas.microsoft.com/office/drawing/2014/main" id="{00A9D1C7-3EC2-4AE8-AD2F-5BCDA64FD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492125"/>
            <a:ext cx="4125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800080"/>
                </a:solidFill>
              </a:rPr>
              <a:t>Лучшая реклама</a:t>
            </a:r>
          </a:p>
        </p:txBody>
      </p:sp>
      <p:sp>
        <p:nvSpPr>
          <p:cNvPr id="14343" name="TextBox 5">
            <a:extLst>
              <a:ext uri="{FF2B5EF4-FFF2-40B4-BE49-F238E27FC236}">
                <a16:creationId xmlns:a16="http://schemas.microsoft.com/office/drawing/2014/main" id="{2DB69F65-A20B-44E2-AFDB-18A0AB7AE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1743075"/>
            <a:ext cx="49101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800080"/>
                </a:solidFill>
              </a:rPr>
              <a:t>Наша цель: </a:t>
            </a:r>
            <a:r>
              <a:rPr lang="ru-RU" altLang="ru-RU" sz="2200"/>
              <a:t>качественные детские сады в каждом городе нашей страны</a:t>
            </a:r>
          </a:p>
        </p:txBody>
      </p:sp>
      <p:pic>
        <p:nvPicPr>
          <p:cNvPr id="14344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92F39537-585F-48C3-B328-95A0EDDB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16300"/>
            <a:ext cx="5857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B2AE31D6-6AF7-4514-A4CC-A34755A0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271963"/>
            <a:ext cx="5857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CB32287-32AF-4083-B811-F95758619F28}"/>
              </a:ext>
            </a:extLst>
          </p:cNvPr>
          <p:cNvSpPr txBox="1">
            <a:spLocks/>
          </p:cNvSpPr>
          <p:nvPr/>
        </p:nvSpPr>
        <p:spPr>
          <a:xfrm>
            <a:off x="1258888" y="2519363"/>
            <a:ext cx="5497512" cy="2881312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tabLst>
                <a:tab pos="4462780" algn="l"/>
              </a:tabLst>
              <a:defRPr/>
            </a:pPr>
            <a:r>
              <a:rPr lang="ru-RU" sz="22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Авторская обучающая платформа с базой знаний на </a:t>
            </a:r>
            <a:r>
              <a:rPr lang="ru-RU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1000 занятий</a:t>
            </a:r>
          </a:p>
          <a:p>
            <a:pPr marL="12700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tabLst>
                <a:tab pos="4462780" algn="l"/>
              </a:tabLst>
              <a:defRPr/>
            </a:pPr>
            <a:endParaRPr lang="ru-RU" sz="2200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2700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tabLst>
                <a:tab pos="4462780" algn="l"/>
              </a:tabLst>
              <a:defRPr/>
            </a:pPr>
            <a:r>
              <a:rPr lang="ru-RU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Системное качественное образование детей.</a:t>
            </a:r>
          </a:p>
          <a:p>
            <a:pPr marL="12700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tabLst>
                <a:tab pos="4462780" algn="l"/>
              </a:tabLst>
              <a:defRPr/>
            </a:pPr>
            <a:endParaRPr lang="ru-RU" sz="2200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12700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tabLst>
                <a:tab pos="4462780" algn="l"/>
              </a:tabLst>
              <a:defRPr/>
            </a:pPr>
            <a:r>
              <a:rPr lang="ru-RU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anose="020B0604020202020204" pitchFamily="34" charset="0"/>
              </a:rPr>
              <a:t>Мощная опора для партнерских садов.</a:t>
            </a:r>
          </a:p>
        </p:txBody>
      </p:sp>
      <p:pic>
        <p:nvPicPr>
          <p:cNvPr id="15363" name="Рисунок 3">
            <a:extLst>
              <a:ext uri="{FF2B5EF4-FFF2-40B4-BE49-F238E27FC236}">
                <a16:creationId xmlns:a16="http://schemas.microsoft.com/office/drawing/2014/main" id="{E8CE59DA-56D8-4204-86B7-3B903C787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0"/>
          <a:stretch>
            <a:fillRect/>
          </a:stretch>
        </p:blipFill>
        <p:spPr bwMode="auto">
          <a:xfrm>
            <a:off x="7113588" y="887413"/>
            <a:ext cx="4708525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A057C4-6BEE-4EDA-A277-2A5DCB1267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8653" y="5569213"/>
            <a:ext cx="1238596" cy="470811"/>
          </a:xfrm>
          <a:prstGeom prst="roundRect">
            <a:avLst/>
          </a:prstGeom>
        </p:spPr>
      </p:pic>
      <p:sp>
        <p:nvSpPr>
          <p:cNvPr id="15365" name="TextBox 2">
            <a:extLst>
              <a:ext uri="{FF2B5EF4-FFF2-40B4-BE49-F238E27FC236}">
                <a16:creationId xmlns:a16="http://schemas.microsoft.com/office/drawing/2014/main" id="{DE3EFD7D-5217-41D1-AA83-5747498A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1227138"/>
            <a:ext cx="6551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800080"/>
                </a:solidFill>
              </a:rPr>
              <a:t>Уникальная база знаний  «</a:t>
            </a:r>
            <a:r>
              <a:rPr lang="en-US" altLang="ru-RU" sz="3600" b="1">
                <a:solidFill>
                  <a:srgbClr val="800080"/>
                </a:solidFill>
              </a:rPr>
              <a:t>HAPPY BABY</a:t>
            </a:r>
            <a:r>
              <a:rPr lang="ru-RU" altLang="ru-RU" sz="3600" b="1">
                <a:solidFill>
                  <a:srgbClr val="800080"/>
                </a:solidFill>
              </a:rPr>
              <a:t>»</a:t>
            </a:r>
          </a:p>
        </p:txBody>
      </p:sp>
      <p:pic>
        <p:nvPicPr>
          <p:cNvPr id="15366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539F70EA-9D63-4F57-B259-30BAA15A3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08263"/>
            <a:ext cx="5857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87AFA1C3-CC0A-4D38-92C2-3EC99B0E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951288"/>
            <a:ext cx="587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7F364FB2-E923-4C34-9854-9598D4F9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5006975"/>
            <a:ext cx="5857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>
            <a:extLst>
              <a:ext uri="{FF2B5EF4-FFF2-40B4-BE49-F238E27FC236}">
                <a16:creationId xmlns:a16="http://schemas.microsoft.com/office/drawing/2014/main" id="{D486C0DC-6AA4-4EB8-B076-53E1FD530A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44725" y="1825625"/>
            <a:ext cx="9109075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/>
              <a:t>Выход в операционную прибыль с </a:t>
            </a:r>
            <a:r>
              <a:rPr lang="ru-RU" altLang="ru-RU" b="1"/>
              <a:t>1 месяца</a:t>
            </a:r>
          </a:p>
          <a:p>
            <a:pPr>
              <a:lnSpc>
                <a:spcPct val="150000"/>
              </a:lnSpc>
            </a:pPr>
            <a:r>
              <a:rPr lang="ru-RU" altLang="ru-RU"/>
              <a:t>Срок возврата инвестиций </a:t>
            </a:r>
            <a:r>
              <a:rPr lang="ru-RU" altLang="ru-RU" b="1"/>
              <a:t>12-15 месяцев</a:t>
            </a:r>
          </a:p>
          <a:p>
            <a:pPr>
              <a:lnSpc>
                <a:spcPct val="150000"/>
              </a:lnSpc>
            </a:pPr>
            <a:r>
              <a:rPr lang="ru-RU" altLang="ru-RU"/>
              <a:t>Средняя </a:t>
            </a:r>
            <a:r>
              <a:rPr lang="ru-RU" altLang="ru-RU" b="1"/>
              <a:t>прибыль 300 000 р.</a:t>
            </a:r>
          </a:p>
          <a:p>
            <a:pPr>
              <a:lnSpc>
                <a:spcPct val="150000"/>
              </a:lnSpc>
            </a:pPr>
            <a:r>
              <a:rPr lang="ru-RU" altLang="ru-RU"/>
              <a:t>Открытие сада за </a:t>
            </a:r>
            <a:r>
              <a:rPr lang="ru-RU" altLang="ru-RU" b="1"/>
              <a:t>30 дней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ECAD7BBF-91D8-42C3-8E97-A8CE3216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2200275"/>
            <a:ext cx="602138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200"/>
              <a:t>Вам важен вклад в людей, мир, в будущее.</a:t>
            </a:r>
          </a:p>
          <a:p>
            <a:pPr eaLnBrk="1" hangingPunct="1"/>
            <a:endParaRPr lang="ru-RU" altLang="ru-RU" sz="2200"/>
          </a:p>
          <a:p>
            <a:pPr eaLnBrk="1" hangingPunct="1"/>
            <a:r>
              <a:rPr lang="ru-RU" altLang="ru-RU" sz="2200"/>
              <a:t>Вы любите детей.</a:t>
            </a:r>
          </a:p>
          <a:p>
            <a:pPr eaLnBrk="1" hangingPunct="1"/>
            <a:endParaRPr lang="ru-RU" altLang="ru-RU" sz="2200"/>
          </a:p>
          <a:p>
            <a:pPr eaLnBrk="1" hangingPunct="1"/>
            <a:r>
              <a:rPr lang="ru-RU" altLang="ru-RU" sz="2200"/>
              <a:t>Вы честный и надежный человек.</a:t>
            </a:r>
          </a:p>
          <a:p>
            <a:pPr eaLnBrk="1" hangingPunct="1"/>
            <a:endParaRPr lang="ru-RU" altLang="ru-RU" sz="2200"/>
          </a:p>
          <a:p>
            <a:pPr eaLnBrk="1" hangingPunct="1"/>
            <a:r>
              <a:rPr lang="ru-RU" altLang="ru-RU" sz="2200"/>
              <a:t>Вам важно дело, которым вы занимаетесь.</a:t>
            </a:r>
          </a:p>
          <a:p>
            <a:pPr eaLnBrk="1" hangingPunct="1"/>
            <a:endParaRPr lang="ru-RU" altLang="ru-RU" sz="2200"/>
          </a:p>
          <a:p>
            <a:pPr eaLnBrk="1" hangingPunct="1"/>
            <a:r>
              <a:rPr lang="ru-RU" altLang="ru-RU" sz="2200"/>
              <a:t>Вы трудолюбивы.</a:t>
            </a:r>
          </a:p>
          <a:p>
            <a:pPr eaLnBrk="1" hangingPunct="1"/>
            <a:endParaRPr lang="ru-RU" altLang="ru-RU" sz="2200"/>
          </a:p>
          <a:p>
            <a:pPr eaLnBrk="1" hangingPunct="1"/>
            <a:r>
              <a:rPr lang="ru-RU" altLang="ru-RU" sz="2200"/>
              <a:t>Хотите зарабатывать 100+ чистыми в месяц.</a:t>
            </a:r>
          </a:p>
          <a:p>
            <a:pPr eaLnBrk="1" hangingPunct="1"/>
            <a:r>
              <a:rPr lang="ru-RU" altLang="ru-RU"/>
              <a:t>   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8D7335BE-3B3F-4871-936A-1812B1A6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 t="15514" r="34779" b="11279"/>
          <a:stretch>
            <a:fillRect/>
          </a:stretch>
        </p:blipFill>
        <p:spPr bwMode="auto">
          <a:xfrm>
            <a:off x="0" y="1293813"/>
            <a:ext cx="4335463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EC4B0D-D536-46C4-87CC-0B93375D84AE}"/>
              </a:ext>
            </a:extLst>
          </p:cNvPr>
          <p:cNvSpPr/>
          <p:nvPr/>
        </p:nvSpPr>
        <p:spPr>
          <a:xfrm>
            <a:off x="2109788" y="1217613"/>
            <a:ext cx="9040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800080"/>
                </a:solidFill>
                <a:latin typeface="+mn-lt"/>
              </a:rPr>
              <a:t>Кому подходит франшиза 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Happy</a:t>
            </a:r>
            <a:r>
              <a:rPr lang="en-US" sz="4000" b="1" dirty="0">
                <a:solidFill>
                  <a:srgbClr val="80008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Baby</a:t>
            </a:r>
            <a:r>
              <a:rPr lang="ru-RU" sz="4000" b="1" dirty="0">
                <a:solidFill>
                  <a:srgbClr val="800080"/>
                </a:solidFill>
                <a:latin typeface="+mn-lt"/>
              </a:rPr>
              <a:t>?</a:t>
            </a:r>
          </a:p>
        </p:txBody>
      </p:sp>
      <p:pic>
        <p:nvPicPr>
          <p:cNvPr id="17413" name="Picture 12" descr="❤">
            <a:extLst>
              <a:ext uri="{FF2B5EF4-FFF2-40B4-BE49-F238E27FC236}">
                <a16:creationId xmlns:a16="http://schemas.microsoft.com/office/drawing/2014/main" id="{CD3A96F1-A54A-42D8-8989-2E398BE1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246313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❤">
            <a:extLst>
              <a:ext uri="{FF2B5EF4-FFF2-40B4-BE49-F238E27FC236}">
                <a16:creationId xmlns:a16="http://schemas.microsoft.com/office/drawing/2014/main" id="{12E69C55-223C-480E-B6DC-E7A133DA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932113"/>
            <a:ext cx="338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 descr="❤">
            <a:extLst>
              <a:ext uri="{FF2B5EF4-FFF2-40B4-BE49-F238E27FC236}">
                <a16:creationId xmlns:a16="http://schemas.microsoft.com/office/drawing/2014/main" id="{4DC581FB-3663-444D-B0F6-48222B83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573463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❤">
            <a:extLst>
              <a:ext uri="{FF2B5EF4-FFF2-40B4-BE49-F238E27FC236}">
                <a16:creationId xmlns:a16="http://schemas.microsoft.com/office/drawing/2014/main" id="{1D4D492C-DDC8-4AC2-8CC5-F59D7956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260850"/>
            <a:ext cx="338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❤">
            <a:extLst>
              <a:ext uri="{FF2B5EF4-FFF2-40B4-BE49-F238E27FC236}">
                <a16:creationId xmlns:a16="http://schemas.microsoft.com/office/drawing/2014/main" id="{1DEF94A7-A0D8-459C-A062-CA9820FA3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27600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❤">
            <a:extLst>
              <a:ext uri="{FF2B5EF4-FFF2-40B4-BE49-F238E27FC236}">
                <a16:creationId xmlns:a16="http://schemas.microsoft.com/office/drawing/2014/main" id="{C27FBB4E-5F7D-4F5B-8179-34955E39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5614988"/>
            <a:ext cx="338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0C849D28-155B-469B-9EA6-548A0A10A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770063"/>
            <a:ext cx="104790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/>
              <a:t>Итак, </a:t>
            </a:r>
            <a:r>
              <a:rPr lang="ru-RU" altLang="ru-RU" sz="4000" b="1">
                <a:solidFill>
                  <a:srgbClr val="FF0000"/>
                </a:solidFill>
              </a:rPr>
              <a:t>чтобы открыть </a:t>
            </a:r>
            <a:r>
              <a:rPr lang="en-US" altLang="ru-RU" sz="4000" b="1"/>
              <a:t>Happy Baby</a:t>
            </a:r>
            <a:r>
              <a:rPr lang="ru-RU" altLang="ru-RU" sz="4000" b="1"/>
              <a:t> необходимо:</a:t>
            </a:r>
          </a:p>
          <a:p>
            <a:pPr eaLnBrk="1" hangingPunct="1"/>
            <a:endParaRPr lang="en-US" altLang="ru-RU" sz="4000" b="1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E274C7-45DF-4D1F-B068-9FF53A182356}"/>
              </a:ext>
            </a:extLst>
          </p:cNvPr>
          <p:cNvSpPr/>
          <p:nvPr/>
        </p:nvSpPr>
        <p:spPr>
          <a:xfrm>
            <a:off x="2244725" y="2994025"/>
            <a:ext cx="7896225" cy="23098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 Пройти </a:t>
            </a:r>
            <a:r>
              <a:rPr lang="ru-RU" sz="2400" dirty="0" err="1">
                <a:latin typeface="+mn-lt"/>
              </a:rPr>
              <a:t>офф-лайн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обучение</a:t>
            </a:r>
            <a:r>
              <a:rPr lang="ru-RU" sz="2400" dirty="0">
                <a:latin typeface="+mn-lt"/>
              </a:rPr>
              <a:t> у нас в Ижевске 3 дня.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Стать партнером сети.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 Запуститься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вместе</a:t>
            </a:r>
            <a:r>
              <a:rPr lang="ru-RU" sz="2400" dirty="0">
                <a:latin typeface="+mn-lt"/>
              </a:rPr>
              <a:t> с нами по проверенной технологии.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6CD1B2-C290-4C85-9EB6-419E186A5C98}"/>
              </a:ext>
            </a:extLst>
          </p:cNvPr>
          <p:cNvSpPr txBox="1"/>
          <p:nvPr/>
        </p:nvSpPr>
        <p:spPr>
          <a:xfrm>
            <a:off x="1317625" y="2043113"/>
            <a:ext cx="9790113" cy="336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Знакомство, экскурсия по детскому саду.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Всё обучение состоит из блоков.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Каждый из блоков включает в себя теоретическую и практическую часть.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Узнаете про нашу уникальную базу знаний, как ей пользоваться.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Научитесь проводить собеседования, так чтобы быстро найти «своих» людей.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Узнаете как отвечать на звонки, записывать на экскурсии, как их проводить.</a:t>
            </a:r>
          </a:p>
        </p:txBody>
      </p:sp>
      <p:sp>
        <p:nvSpPr>
          <p:cNvPr id="19459" name="Прямоугольник 2">
            <a:extLst>
              <a:ext uri="{FF2B5EF4-FFF2-40B4-BE49-F238E27FC236}">
                <a16:creationId xmlns:a16="http://schemas.microsoft.com/office/drawing/2014/main" id="{C622CDE6-4295-4618-983F-EF19DFF74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1298575"/>
            <a:ext cx="49863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800080"/>
                </a:solidFill>
              </a:rPr>
              <a:t>Программа обучения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>
            <a:extLst>
              <a:ext uri="{FF2B5EF4-FFF2-40B4-BE49-F238E27FC236}">
                <a16:creationId xmlns:a16="http://schemas.microsoft.com/office/drawing/2014/main" id="{F249816A-1E96-4BC8-AB0E-8AA93963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2482850"/>
            <a:ext cx="80168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200"/>
              <a:t>Только после обучения подписываем </a:t>
            </a:r>
          </a:p>
          <a:p>
            <a:pPr eaLnBrk="1" hangingPunct="1"/>
            <a:r>
              <a:rPr lang="ru-RU" altLang="ru-RU" sz="2200"/>
              <a:t>договор коммерческой концессии</a:t>
            </a:r>
          </a:p>
          <a:p>
            <a:pPr eaLnBrk="1" hangingPunct="1"/>
            <a:endParaRPr lang="ru-RU" altLang="ru-RU" sz="2200"/>
          </a:p>
          <a:p>
            <a:pPr eaLnBrk="1" hangingPunct="1"/>
            <a:r>
              <a:rPr lang="ru-RU" altLang="ru-RU" sz="2200"/>
              <a:t>Если пока не знаете где взять деньги –</a:t>
            </a:r>
          </a:p>
          <a:p>
            <a:pPr eaLnBrk="1" hangingPunct="1"/>
            <a:r>
              <a:rPr lang="ru-RU" altLang="ru-RU" sz="2200"/>
              <a:t>Мы подскажем </a:t>
            </a:r>
            <a:r>
              <a:rPr lang="ru-RU" altLang="ru-RU" sz="2200" b="1">
                <a:solidFill>
                  <a:srgbClr val="FF0000"/>
                </a:solidFill>
              </a:rPr>
              <a:t>как привлечь инвестиции.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49C68018-0949-4591-A29C-B9F71404B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1241425"/>
            <a:ext cx="9539288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 altLang="ru-RU" sz="2000"/>
              <a:t>Вы получаете </a:t>
            </a:r>
            <a:r>
              <a:rPr lang="ru-RU" altLang="ru-RU" sz="2000" b="1">
                <a:solidFill>
                  <a:srgbClr val="FF0000"/>
                </a:solidFill>
              </a:rPr>
              <a:t>базу знаний.</a:t>
            </a:r>
          </a:p>
          <a:p>
            <a:pPr eaLnBrk="1" hangingPunct="1">
              <a:lnSpc>
                <a:spcPct val="95000"/>
              </a:lnSpc>
            </a:pPr>
            <a:endParaRPr lang="ru-RU" altLang="ru-RU" sz="2000" b="1">
              <a:solidFill>
                <a:srgbClr val="80008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ru-RU" altLang="ru-RU" sz="2000"/>
              <a:t>Мы добавляем вас в </a:t>
            </a:r>
            <a:r>
              <a:rPr lang="ru-RU" altLang="ru-RU" sz="2000" b="1">
                <a:solidFill>
                  <a:srgbClr val="FF0000"/>
                </a:solidFill>
              </a:rPr>
              <a:t>чат</a:t>
            </a:r>
            <a:r>
              <a:rPr lang="ru-RU" altLang="ru-RU" sz="2000"/>
              <a:t>, где находятся управляющие действующие детских садов и собственники.</a:t>
            </a:r>
          </a:p>
          <a:p>
            <a:pPr eaLnBrk="1" hangingPunct="1">
              <a:lnSpc>
                <a:spcPct val="95000"/>
              </a:lnSpc>
            </a:pPr>
            <a:endParaRPr lang="ru-RU" altLang="ru-RU" sz="2000"/>
          </a:p>
          <a:p>
            <a:pPr eaLnBrk="1" hangingPunct="1">
              <a:lnSpc>
                <a:spcPct val="95000"/>
              </a:lnSpc>
            </a:pPr>
            <a:r>
              <a:rPr lang="ru-RU" altLang="ru-RU" sz="2000"/>
              <a:t>У вас будет </a:t>
            </a:r>
            <a:r>
              <a:rPr lang="ru-RU" altLang="ru-RU" sz="2000" b="1">
                <a:solidFill>
                  <a:srgbClr val="FF0000"/>
                </a:solidFill>
              </a:rPr>
              <a:t>личный куратор</a:t>
            </a:r>
            <a:r>
              <a:rPr lang="ru-RU" altLang="ru-RU" sz="2000"/>
              <a:t>, который анализирует вашу работу, ставит задачи.</a:t>
            </a:r>
          </a:p>
          <a:p>
            <a:pPr eaLnBrk="1" hangingPunct="1">
              <a:lnSpc>
                <a:spcPct val="95000"/>
              </a:lnSpc>
            </a:pPr>
            <a:endParaRPr lang="ru-RU" altLang="ru-RU" sz="2000"/>
          </a:p>
          <a:p>
            <a:pPr eaLnBrk="1" hangingPunct="1">
              <a:lnSpc>
                <a:spcPct val="95000"/>
              </a:lnSpc>
            </a:pPr>
            <a:r>
              <a:rPr lang="ru-RU" altLang="ru-RU" sz="2000"/>
              <a:t>Находите </a:t>
            </a:r>
            <a:r>
              <a:rPr lang="ru-RU" altLang="ru-RU" sz="2000" b="1">
                <a:solidFill>
                  <a:srgbClr val="FF0000"/>
                </a:solidFill>
              </a:rPr>
              <a:t>помещение</a:t>
            </a:r>
            <a:r>
              <a:rPr lang="ru-RU" altLang="ru-RU" sz="2000"/>
              <a:t> по нашим критериям.</a:t>
            </a:r>
          </a:p>
          <a:p>
            <a:pPr eaLnBrk="1" hangingPunct="1">
              <a:lnSpc>
                <a:spcPct val="95000"/>
              </a:lnSpc>
            </a:pPr>
            <a:endParaRPr lang="ru-RU" altLang="ru-RU" sz="2000"/>
          </a:p>
          <a:p>
            <a:pPr eaLnBrk="1" hangingPunct="1">
              <a:lnSpc>
                <a:spcPct val="95000"/>
              </a:lnSpc>
            </a:pPr>
            <a:r>
              <a:rPr lang="ru-RU" altLang="ru-RU" sz="2000"/>
              <a:t>Подбираете </a:t>
            </a:r>
            <a:r>
              <a:rPr lang="ru-RU" altLang="ru-RU" sz="2000" b="1">
                <a:solidFill>
                  <a:srgbClr val="FF0000"/>
                </a:solidFill>
              </a:rPr>
              <a:t>персонал</a:t>
            </a:r>
            <a:r>
              <a:rPr lang="ru-RU" altLang="ru-RU" sz="2000"/>
              <a:t> с нашей помощью.</a:t>
            </a:r>
          </a:p>
          <a:p>
            <a:pPr eaLnBrk="1" hangingPunct="1">
              <a:lnSpc>
                <a:spcPct val="95000"/>
              </a:lnSpc>
            </a:pPr>
            <a:endParaRPr lang="ru-RU" altLang="ru-RU" sz="2000"/>
          </a:p>
          <a:p>
            <a:pPr eaLnBrk="1" hangingPunct="1">
              <a:lnSpc>
                <a:spcPct val="95000"/>
              </a:lnSpc>
            </a:pPr>
            <a:r>
              <a:rPr lang="ru-RU" altLang="ru-RU" sz="2000"/>
              <a:t>Собеседуете самостоятельно по нашим критериям + дополнительное собеседование проводим мы.</a:t>
            </a:r>
          </a:p>
          <a:p>
            <a:pPr eaLnBrk="1" hangingPunct="1">
              <a:lnSpc>
                <a:spcPct val="95000"/>
              </a:lnSpc>
            </a:pPr>
            <a:endParaRPr lang="ru-RU" altLang="ru-RU" sz="2000"/>
          </a:p>
          <a:p>
            <a:pPr eaLnBrk="1" hangingPunct="1">
              <a:lnSpc>
                <a:spcPct val="95000"/>
              </a:lnSpc>
            </a:pPr>
            <a:r>
              <a:rPr lang="ru-RU" altLang="ru-RU" sz="2000"/>
              <a:t>Вместе мы создадим </a:t>
            </a:r>
            <a:r>
              <a:rPr lang="ru-RU" altLang="ru-RU" sz="2000" b="1">
                <a:solidFill>
                  <a:srgbClr val="FF0000"/>
                </a:solidFill>
              </a:rPr>
              <a:t>соцсети</a:t>
            </a:r>
            <a:r>
              <a:rPr lang="ru-RU" altLang="ru-RU" sz="2000"/>
              <a:t> и сайт для вашего детского сада.</a:t>
            </a:r>
          </a:p>
          <a:p>
            <a:pPr eaLnBrk="1" hangingPunct="1">
              <a:lnSpc>
                <a:spcPct val="95000"/>
              </a:lnSpc>
            </a:pPr>
            <a:endParaRPr lang="ru-RU" altLang="ru-RU" sz="2000"/>
          </a:p>
          <a:p>
            <a:pPr eaLnBrk="1" hangingPunct="1">
              <a:lnSpc>
                <a:spcPct val="95000"/>
              </a:lnSpc>
            </a:pPr>
            <a:r>
              <a:rPr lang="ru-RU" altLang="ru-RU" sz="2000"/>
              <a:t>Проводим </a:t>
            </a:r>
            <a:r>
              <a:rPr lang="ru-RU" altLang="ru-RU" sz="2000" b="1">
                <a:solidFill>
                  <a:srgbClr val="FF0000"/>
                </a:solidFill>
              </a:rPr>
              <a:t>еженедельные планерки </a:t>
            </a:r>
            <a:r>
              <a:rPr lang="ru-RU" altLang="ru-RU" sz="2000"/>
              <a:t>с франчайзи.</a:t>
            </a:r>
          </a:p>
          <a:p>
            <a:pPr eaLnBrk="1" hangingPunct="1"/>
            <a:endParaRPr lang="ru-RU" altLang="ru-RU" sz="2000"/>
          </a:p>
        </p:txBody>
      </p:sp>
      <p:pic>
        <p:nvPicPr>
          <p:cNvPr id="21507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5B3298B0-2E49-4210-A336-5BC4E480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300163"/>
            <a:ext cx="4143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DC91A958-989F-47D9-83C7-0C9F5173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905000"/>
            <a:ext cx="415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6E0DBED1-C3A4-45DA-A81A-DDE76605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740025"/>
            <a:ext cx="415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62D2EEE9-3739-4A56-A0FD-B3DE4B243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332163"/>
            <a:ext cx="4143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AD3812B8-226B-46BE-9116-47C9B612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902075"/>
            <a:ext cx="415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CF58C495-1115-4198-8217-A73241E5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518025"/>
            <a:ext cx="415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1B3DC948-05EF-4013-BF60-BE8DD65A6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381625"/>
            <a:ext cx="4159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 descr="C:\Users\Александра\Desktop\кружка правильная.png">
            <a:extLst>
              <a:ext uri="{FF2B5EF4-FFF2-40B4-BE49-F238E27FC236}">
                <a16:creationId xmlns:a16="http://schemas.microsoft.com/office/drawing/2014/main" id="{5C5C9B16-253E-48CD-877B-98D89F3B6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5918200"/>
            <a:ext cx="4143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FEBD59-3FEA-4F9B-95BA-D8ED66313D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639" y="1083733"/>
            <a:ext cx="2964006" cy="50800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1BE4DA-FC83-4DEC-9B06-3A76CF0964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8525" y="1281227"/>
            <a:ext cx="2909920" cy="513086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E11AC020-7D7F-45AA-896E-25C947BC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1173163"/>
            <a:ext cx="3686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>
            <a:extLst>
              <a:ext uri="{FF2B5EF4-FFF2-40B4-BE49-F238E27FC236}">
                <a16:creationId xmlns:a16="http://schemas.microsoft.com/office/drawing/2014/main" id="{87D490E9-73D5-4D8B-8880-3DCFEA125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130675"/>
            <a:ext cx="36861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5">
            <a:extLst>
              <a:ext uri="{FF2B5EF4-FFF2-40B4-BE49-F238E27FC236}">
                <a16:creationId xmlns:a16="http://schemas.microsoft.com/office/drawing/2014/main" id="{8D6095DB-F5DD-4E33-B79C-C70CB4898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417513"/>
            <a:ext cx="36274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800080"/>
                </a:solidFill>
              </a:rPr>
              <a:t>Нас благодарят</a:t>
            </a:r>
          </a:p>
          <a:p>
            <a:pPr eaLnBrk="1" hangingPunct="1"/>
            <a:endParaRPr lang="ru-RU" altLang="ru-RU" sz="400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1E950DBE-EE94-4C0E-B9B9-7BC2AEC8D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363" y="2230438"/>
            <a:ext cx="77216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ru-RU" sz="2200"/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2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200"/>
              <a:t> Пройдите демо-версию открытия центра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2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200"/>
              <a:t> Не нужно принимать решение сейчас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z="22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200"/>
              <a:t> Проводят лично основатели и партнеры сети Хэппи Бэби</a:t>
            </a:r>
          </a:p>
        </p:txBody>
      </p:sp>
      <p:sp>
        <p:nvSpPr>
          <p:cNvPr id="23555" name="Прямоугольник 2">
            <a:extLst>
              <a:ext uri="{FF2B5EF4-FFF2-40B4-BE49-F238E27FC236}">
                <a16:creationId xmlns:a16="http://schemas.microsoft.com/office/drawing/2014/main" id="{49373946-98CE-4839-B104-035DBDB08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995363"/>
            <a:ext cx="87487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800080"/>
                </a:solidFill>
              </a:rPr>
              <a:t>Пройдите 3х дневное офф-лайн обучение  для будущих успешных франчайзи </a:t>
            </a:r>
            <a:r>
              <a:rPr lang="en-US" altLang="ru-RU" sz="4000" b="1">
                <a:solidFill>
                  <a:srgbClr val="800080"/>
                </a:solidFill>
              </a:rPr>
              <a:t>HAPPY BABY</a:t>
            </a:r>
            <a:r>
              <a:rPr lang="ru-RU" altLang="ru-RU" sz="4000" b="1">
                <a:solidFill>
                  <a:srgbClr val="800080"/>
                </a:solidFill>
              </a:rPr>
              <a:t>:</a:t>
            </a:r>
            <a:endParaRPr lang="en-US" altLang="ru-RU" sz="4000" b="1">
              <a:solidFill>
                <a:srgbClr val="800080"/>
              </a:solidFill>
            </a:endParaRPr>
          </a:p>
        </p:txBody>
      </p:sp>
      <p:sp>
        <p:nvSpPr>
          <p:cNvPr id="23556" name="Прямоугольник 4">
            <a:extLst>
              <a:ext uri="{FF2B5EF4-FFF2-40B4-BE49-F238E27FC236}">
                <a16:creationId xmlns:a16="http://schemas.microsoft.com/office/drawing/2014/main" id="{8FDA8C59-6C5A-42E7-AFD1-2D616156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4811713"/>
            <a:ext cx="102187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800080"/>
                </a:solidFill>
              </a:rPr>
              <a:t>Действуйте прямо сегодня! </a:t>
            </a:r>
          </a:p>
          <a:p>
            <a:pPr algn="ctr" eaLnBrk="1" hangingPunct="1"/>
            <a:r>
              <a:rPr lang="ru-RU" altLang="ru-RU" sz="4000" b="1">
                <a:solidFill>
                  <a:srgbClr val="800080"/>
                </a:solidFill>
              </a:rPr>
              <a:t>Звоните/пишите нам.</a:t>
            </a:r>
            <a:endParaRPr lang="en-US" altLang="ru-RU" sz="4000" b="1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F864AE-9A29-4BC2-8CEB-12FCF8B930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22856"/>
          <a:stretch>
            <a:fillRect/>
          </a:stretch>
        </p:blipFill>
        <p:spPr>
          <a:xfrm>
            <a:off x="3598225" y="1499536"/>
            <a:ext cx="4570908" cy="4701528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47CA97-A3F7-452B-BE16-742D428306CC}"/>
              </a:ext>
            </a:extLst>
          </p:cNvPr>
          <p:cNvSpPr txBox="1"/>
          <p:nvPr/>
        </p:nvSpPr>
        <p:spPr>
          <a:xfrm>
            <a:off x="2820988" y="725488"/>
            <a:ext cx="6356350" cy="523875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 Партнеры и руководители ФРАНШИЗЫ</a:t>
            </a:r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F45D9325-D436-4F80-BE76-2F8553C8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462213"/>
            <a:ext cx="3260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800080"/>
                </a:solidFill>
              </a:rPr>
              <a:t>Ирина Харина</a:t>
            </a:r>
          </a:p>
          <a:p>
            <a:pPr algn="ctr" eaLnBrk="1" hangingPunct="1"/>
            <a:r>
              <a:rPr lang="ru-RU" altLang="ru-RU" sz="2000"/>
              <a:t>Генеральный директор сети</a:t>
            </a:r>
          </a:p>
        </p:txBody>
      </p:sp>
      <p:sp>
        <p:nvSpPr>
          <p:cNvPr id="5125" name="TextBox 5">
            <a:extLst>
              <a:ext uri="{FF2B5EF4-FFF2-40B4-BE49-F238E27FC236}">
                <a16:creationId xmlns:a16="http://schemas.microsoft.com/office/drawing/2014/main" id="{C0053DB7-9DF2-4289-9391-A7428BFBC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435225"/>
            <a:ext cx="29479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800080"/>
                </a:solidFill>
              </a:rPr>
              <a:t>Ольга Пиняева</a:t>
            </a:r>
          </a:p>
          <a:p>
            <a:pPr algn="ctr" eaLnBrk="1" hangingPunct="1"/>
            <a:r>
              <a:rPr lang="ru-RU" altLang="ru-RU"/>
              <a:t>Ведущий специалист сети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FBD04-C153-4907-AF4D-4312A0046D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9914" y="3844637"/>
            <a:ext cx="2033649" cy="2033649"/>
          </a:xfrm>
          <a:prstGeom prst="round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6697F46-C26F-4B55-A632-F59C0653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9518" t="33796" r="17914" b="37593"/>
          <a:stretch>
            <a:fillRect/>
          </a:stretch>
        </p:blipFill>
        <p:spPr bwMode="auto">
          <a:xfrm>
            <a:off x="871329" y="3838223"/>
            <a:ext cx="2131516" cy="21110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>
            <a:extLst>
              <a:ext uri="{FF2B5EF4-FFF2-40B4-BE49-F238E27FC236}">
                <a16:creationId xmlns:a16="http://schemas.microsoft.com/office/drawing/2014/main" id="{FC835590-AD0A-4BD0-B6B8-002DA18DE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435600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800080"/>
                </a:solidFill>
              </a:rPr>
              <a:t>Ирина Харина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27992-7DDA-42D5-ADF3-95A27CC0504B}"/>
              </a:ext>
            </a:extLst>
          </p:cNvPr>
          <p:cNvSpPr txBox="1"/>
          <p:nvPr/>
        </p:nvSpPr>
        <p:spPr>
          <a:xfrm>
            <a:off x="5367338" y="1116013"/>
            <a:ext cx="6188075" cy="551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Основатель бренда  «</a:t>
            </a:r>
            <a:r>
              <a:rPr lang="en-US" sz="2200" dirty="0">
                <a:latin typeface="+mn-lt"/>
              </a:rPr>
              <a:t>HAPPY BABY</a:t>
            </a:r>
            <a:r>
              <a:rPr lang="ru-RU" sz="2200" dirty="0">
                <a:latin typeface="+mn-lt"/>
              </a:rPr>
              <a:t>»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Собственник 3</a:t>
            </a:r>
            <a:r>
              <a:rPr lang="en-US" sz="2200" dirty="0">
                <a:latin typeface="+mn-lt"/>
              </a:rPr>
              <a:t>-</a:t>
            </a:r>
            <a:r>
              <a:rPr lang="ru-RU" sz="2200" dirty="0">
                <a:latin typeface="+mn-lt"/>
              </a:rPr>
              <a:t>х детских садов.</a:t>
            </a:r>
            <a:r>
              <a:rPr lang="en-US" sz="2200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Единственные сады в УР, работающие по лицензии.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200" dirty="0">
              <a:latin typeface="Calibri" panose="020F0502020204030204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Два сада успешно работают по франшизе более 2-х лет.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200" dirty="0">
              <a:latin typeface="Calibri" panose="020F0502020204030204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200" dirty="0">
                <a:latin typeface="+mn-lt"/>
              </a:rPr>
              <a:t>Создатель уникальной базы знаний на электронной платформе для детских садов.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altLang="ru-RU" sz="2200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200" dirty="0">
                <a:latin typeface="+mn-lt"/>
              </a:rPr>
              <a:t>Юридическое и педагогическое образование. Победитель конкурсов: лучший социальный бизнес,  Бизнес-Успех.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200" dirty="0">
              <a:latin typeface="Calibri" panose="020F0502020204030204"/>
            </a:endParaRPr>
          </a:p>
        </p:txBody>
      </p:sp>
      <p:pic>
        <p:nvPicPr>
          <p:cNvPr id="6148" name="Picture 12" descr="❤">
            <a:extLst>
              <a:ext uri="{FF2B5EF4-FFF2-40B4-BE49-F238E27FC236}">
                <a16:creationId xmlns:a16="http://schemas.microsoft.com/office/drawing/2014/main" id="{73D9B739-C12C-4438-AC0B-90EE46C9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533525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❤">
            <a:extLst>
              <a:ext uri="{FF2B5EF4-FFF2-40B4-BE49-F238E27FC236}">
                <a16:creationId xmlns:a16="http://schemas.microsoft.com/office/drawing/2014/main" id="{41F17E02-9E26-42DE-9143-6E2373EE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30438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❤">
            <a:extLst>
              <a:ext uri="{FF2B5EF4-FFF2-40B4-BE49-F238E27FC236}">
                <a16:creationId xmlns:a16="http://schemas.microsoft.com/office/drawing/2014/main" id="{60FE69FD-5FE2-46E0-A698-90805839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1972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❤">
            <a:extLst>
              <a:ext uri="{FF2B5EF4-FFF2-40B4-BE49-F238E27FC236}">
                <a16:creationId xmlns:a16="http://schemas.microsoft.com/office/drawing/2014/main" id="{3C5F4FCF-F24A-4837-B0BD-34B29374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195763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6B5DD5-2FCE-4300-AEDB-1E45090136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1448" t="28018" r="6629" b="19042"/>
          <a:stretch/>
        </p:blipFill>
        <p:spPr>
          <a:xfrm>
            <a:off x="712519" y="1460664"/>
            <a:ext cx="3888295" cy="378822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3" name="Рисунок 3">
            <a:extLst>
              <a:ext uri="{FF2B5EF4-FFF2-40B4-BE49-F238E27FC236}">
                <a16:creationId xmlns:a16="http://schemas.microsoft.com/office/drawing/2014/main" id="{4FCC2CE5-3206-471A-84B3-A76D20F1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5191125"/>
            <a:ext cx="3349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BBB109-354B-4880-B327-09B96BCE177A}"/>
              </a:ext>
            </a:extLst>
          </p:cNvPr>
          <p:cNvSpPr txBox="1"/>
          <p:nvPr/>
        </p:nvSpPr>
        <p:spPr>
          <a:xfrm>
            <a:off x="5035550" y="519113"/>
            <a:ext cx="6886575" cy="609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Открыли свой детский сад в </a:t>
            </a:r>
            <a:r>
              <a:rPr lang="ru-RU" sz="2200" b="1" dirty="0">
                <a:latin typeface="+mn-lt"/>
              </a:rPr>
              <a:t>2013г.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800080"/>
                </a:solidFill>
                <a:latin typeface="+mn-lt"/>
              </a:rPr>
              <a:t>До открытия сада: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 -   Смешная зарплата,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 -   Невозможность изменить, закоренелую устаревшую систему в муниципальном детском саду.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800080"/>
                </a:solidFill>
                <a:latin typeface="+mn-lt"/>
              </a:rPr>
              <a:t>Сейчас:</a:t>
            </a:r>
            <a:endParaRPr lang="ru-RU" sz="3600" dirty="0">
              <a:solidFill>
                <a:srgbClr val="800080"/>
              </a:solidFill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Делаем этот мир лучше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Имеем достойную прибыль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Реализуем свои мечты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Руководим детским садом в коттедже на 60 детей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</a:rPr>
              <a:t>Продали консалтинг на открытие детского сада </a:t>
            </a:r>
            <a:r>
              <a:rPr lang="ru-RU" sz="2200" dirty="0" err="1">
                <a:latin typeface="+mn-lt"/>
              </a:rPr>
              <a:t>ТуКей</a:t>
            </a:r>
            <a:r>
              <a:rPr lang="ru-RU" sz="2200" dirty="0">
                <a:latin typeface="+mn-lt"/>
              </a:rPr>
              <a:t>, который успешно работает уже больше года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8CAD5C-ED0A-4634-90F1-31A9EDDC9D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605" y="1329776"/>
            <a:ext cx="3647437" cy="373497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TextBox 5">
            <a:extLst>
              <a:ext uri="{FF2B5EF4-FFF2-40B4-BE49-F238E27FC236}">
                <a16:creationId xmlns:a16="http://schemas.microsoft.com/office/drawing/2014/main" id="{D963D44C-6E73-444B-A18C-D21B8EEC7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5183188"/>
            <a:ext cx="40608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800080"/>
                </a:solidFill>
              </a:rPr>
              <a:t>Ольга и Евгений Пиняевы</a:t>
            </a:r>
          </a:p>
        </p:txBody>
      </p:sp>
      <p:pic>
        <p:nvPicPr>
          <p:cNvPr id="8197" name="Picture 12" descr="❤">
            <a:extLst>
              <a:ext uri="{FF2B5EF4-FFF2-40B4-BE49-F238E27FC236}">
                <a16:creationId xmlns:a16="http://schemas.microsoft.com/office/drawing/2014/main" id="{8FB6205A-A253-4858-AC92-7B74558C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140075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❤">
            <a:extLst>
              <a:ext uri="{FF2B5EF4-FFF2-40B4-BE49-F238E27FC236}">
                <a16:creationId xmlns:a16="http://schemas.microsoft.com/office/drawing/2014/main" id="{46450CCB-2248-403F-A74F-AD535AB3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4618038"/>
            <a:ext cx="33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❤">
            <a:extLst>
              <a:ext uri="{FF2B5EF4-FFF2-40B4-BE49-F238E27FC236}">
                <a16:creationId xmlns:a16="http://schemas.microsoft.com/office/drawing/2014/main" id="{BDD0501C-58A9-4128-AD47-C9B8610C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106863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❤">
            <a:extLst>
              <a:ext uri="{FF2B5EF4-FFF2-40B4-BE49-F238E27FC236}">
                <a16:creationId xmlns:a16="http://schemas.microsoft.com/office/drawing/2014/main" id="{644C3EDE-B858-4176-B11E-C4D36AEE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605213"/>
            <a:ext cx="3381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2">
            <a:extLst>
              <a:ext uri="{FF2B5EF4-FFF2-40B4-BE49-F238E27FC236}">
                <a16:creationId xmlns:a16="http://schemas.microsoft.com/office/drawing/2014/main" id="{41E48BF6-6579-4208-B004-A7B2CABB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514191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>
            <a:extLst>
              <a:ext uri="{FF2B5EF4-FFF2-40B4-BE49-F238E27FC236}">
                <a16:creationId xmlns:a16="http://schemas.microsoft.com/office/drawing/2014/main" id="{60C6F2E1-1288-4BFB-B5A2-62A45802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716088"/>
            <a:ext cx="34591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671500E-1496-4C11-9889-4483D38270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8443" y="3404308"/>
            <a:ext cx="4889740" cy="27386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220" name="Рисунок 22">
            <a:extLst>
              <a:ext uri="{FF2B5EF4-FFF2-40B4-BE49-F238E27FC236}">
                <a16:creationId xmlns:a16="http://schemas.microsoft.com/office/drawing/2014/main" id="{EA3416CB-4F06-406B-94A3-9E4327F36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2644775"/>
            <a:ext cx="17859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26">
            <a:extLst>
              <a:ext uri="{FF2B5EF4-FFF2-40B4-BE49-F238E27FC236}">
                <a16:creationId xmlns:a16="http://schemas.microsoft.com/office/drawing/2014/main" id="{7F02D048-AA9A-4EA7-B979-2187872D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712913"/>
            <a:ext cx="15938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28">
            <a:extLst>
              <a:ext uri="{FF2B5EF4-FFF2-40B4-BE49-F238E27FC236}">
                <a16:creationId xmlns:a16="http://schemas.microsoft.com/office/drawing/2014/main" id="{3533047C-E459-4786-BC32-F58D36EF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689100"/>
            <a:ext cx="24161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38">
            <a:extLst>
              <a:ext uri="{FF2B5EF4-FFF2-40B4-BE49-F238E27FC236}">
                <a16:creationId xmlns:a16="http://schemas.microsoft.com/office/drawing/2014/main" id="{D6230FF6-AFBC-40CC-B0D7-B4BECCB20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1698625"/>
            <a:ext cx="21621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">
            <a:extLst>
              <a:ext uri="{FF2B5EF4-FFF2-40B4-BE49-F238E27FC236}">
                <a16:creationId xmlns:a16="http://schemas.microsoft.com/office/drawing/2014/main" id="{6DA4A3B5-78E9-4E8C-803E-E43F3BD24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641350"/>
            <a:ext cx="6472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800080"/>
                </a:solidFill>
              </a:rPr>
              <a:t>Про нас пишут и говорят: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5B5691EA-6B41-4661-B195-082A292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282700"/>
            <a:ext cx="8634412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800080"/>
                </a:solidFill>
              </a:rPr>
              <a:t>История компании</a:t>
            </a:r>
          </a:p>
          <a:p>
            <a:pPr eaLnBrk="1" hangingPunct="1"/>
            <a:endParaRPr lang="ru-RU" altLang="ru-RU"/>
          </a:p>
          <a:p>
            <a:pPr eaLnBrk="1" hangingPunct="1">
              <a:lnSpc>
                <a:spcPct val="150000"/>
              </a:lnSpc>
            </a:pPr>
            <a:r>
              <a:rPr lang="ru-RU" altLang="ru-RU" sz="2200" b="1">
                <a:solidFill>
                  <a:srgbClr val="800080"/>
                </a:solidFill>
              </a:rPr>
              <a:t>2013 г.</a:t>
            </a:r>
            <a:r>
              <a:rPr lang="ru-RU" altLang="ru-RU" sz="2200"/>
              <a:t>  - Открытие первого сада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200" b="1">
                <a:solidFill>
                  <a:srgbClr val="800080"/>
                </a:solidFill>
              </a:rPr>
              <a:t>2014</a:t>
            </a:r>
            <a:r>
              <a:rPr lang="ru-RU" altLang="ru-RU" sz="2200"/>
              <a:t> </a:t>
            </a:r>
            <a:r>
              <a:rPr lang="ru-RU" altLang="ru-RU" sz="2200" b="1">
                <a:solidFill>
                  <a:srgbClr val="800080"/>
                </a:solidFill>
              </a:rPr>
              <a:t>г. </a:t>
            </a:r>
            <a:r>
              <a:rPr lang="ru-RU" altLang="ru-RU" sz="2200"/>
              <a:t>- Открытие второго сада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200" b="1">
                <a:solidFill>
                  <a:srgbClr val="800080"/>
                </a:solidFill>
              </a:rPr>
              <a:t>2019</a:t>
            </a:r>
            <a:r>
              <a:rPr lang="ru-RU" altLang="ru-RU" sz="2200"/>
              <a:t> </a:t>
            </a:r>
            <a:r>
              <a:rPr lang="ru-RU" altLang="ru-RU" sz="2200" b="1">
                <a:solidFill>
                  <a:srgbClr val="800080"/>
                </a:solidFill>
              </a:rPr>
              <a:t>г. </a:t>
            </a:r>
            <a:r>
              <a:rPr lang="ru-RU" altLang="ru-RU" sz="2200"/>
              <a:t>- Открытие филиала по франшизе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ru-RU" sz="2200" b="1">
                <a:solidFill>
                  <a:srgbClr val="800080"/>
                </a:solidFill>
              </a:rPr>
              <a:t>2020</a:t>
            </a:r>
            <a:r>
              <a:rPr lang="en-US" altLang="ru-RU" sz="2200"/>
              <a:t> </a:t>
            </a:r>
            <a:r>
              <a:rPr lang="ru-RU" altLang="ru-RU" sz="2200" b="1">
                <a:solidFill>
                  <a:srgbClr val="800080"/>
                </a:solidFill>
              </a:rPr>
              <a:t>г. </a:t>
            </a:r>
            <a:r>
              <a:rPr lang="ru-RU" altLang="ru-RU" sz="2200"/>
              <a:t>- Создание уникальной базы знаний на платформе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200" b="1">
                <a:solidFill>
                  <a:srgbClr val="800080"/>
                </a:solidFill>
              </a:rPr>
              <a:t>2021</a:t>
            </a:r>
            <a:r>
              <a:rPr lang="ru-RU" altLang="ru-RU" sz="2200"/>
              <a:t> </a:t>
            </a:r>
            <a:r>
              <a:rPr lang="ru-RU" altLang="ru-RU" sz="2200" b="1">
                <a:solidFill>
                  <a:srgbClr val="800080"/>
                </a:solidFill>
              </a:rPr>
              <a:t>г. </a:t>
            </a:r>
            <a:r>
              <a:rPr lang="ru-RU" altLang="ru-RU" sz="2200"/>
              <a:t>- Продажа консалтинга по открытию детского сада</a:t>
            </a:r>
            <a:endParaRPr lang="en-US" altLang="ru-RU" sz="2200"/>
          </a:p>
          <a:p>
            <a:pPr eaLnBrk="1" hangingPunct="1">
              <a:lnSpc>
                <a:spcPct val="150000"/>
              </a:lnSpc>
            </a:pPr>
            <a:r>
              <a:rPr lang="en-US" altLang="ru-RU" sz="2200" b="1">
                <a:solidFill>
                  <a:srgbClr val="800080"/>
                </a:solidFill>
              </a:rPr>
              <a:t>2021</a:t>
            </a:r>
            <a:r>
              <a:rPr lang="en-US" altLang="ru-RU" sz="2200"/>
              <a:t> </a:t>
            </a:r>
            <a:r>
              <a:rPr lang="ru-RU" altLang="ru-RU" sz="2200" b="1">
                <a:solidFill>
                  <a:srgbClr val="800080"/>
                </a:solidFill>
              </a:rPr>
              <a:t>г. </a:t>
            </a:r>
            <a:r>
              <a:rPr lang="ru-RU" altLang="ru-RU" sz="2200"/>
              <a:t>- Открытие еще двух собственных детских садов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2200" b="1">
                <a:solidFill>
                  <a:srgbClr val="800080"/>
                </a:solidFill>
              </a:rPr>
              <a:t>2021</a:t>
            </a:r>
            <a:r>
              <a:rPr lang="ru-RU" altLang="ru-RU" sz="2200"/>
              <a:t> </a:t>
            </a:r>
            <a:r>
              <a:rPr lang="ru-RU" altLang="ru-RU" sz="2200" b="1">
                <a:solidFill>
                  <a:srgbClr val="800080"/>
                </a:solidFill>
              </a:rPr>
              <a:t>г. </a:t>
            </a:r>
            <a:r>
              <a:rPr lang="ru-RU" altLang="ru-RU" sz="2200"/>
              <a:t>- Еще один детский сад вошел состав франшизы </a:t>
            </a:r>
            <a:r>
              <a:rPr lang="en-US" altLang="ru-RU" sz="2200"/>
              <a:t>HAPPY BABY</a:t>
            </a:r>
            <a:endParaRPr lang="ru-RU" altLang="ru-RU"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8">
            <a:extLst>
              <a:ext uri="{FF2B5EF4-FFF2-40B4-BE49-F238E27FC236}">
                <a16:creationId xmlns:a16="http://schemas.microsoft.com/office/drawing/2014/main" id="{EE894268-1EC5-4BD6-B5C6-AB19803D3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373063"/>
            <a:ext cx="1771650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0000" b="1">
                <a:solidFill>
                  <a:srgbClr val="FFEBFF"/>
                </a:solidFill>
              </a:rPr>
              <a:t>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96498F-D115-43AB-AF6A-7F38087F19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676"/>
          <a:stretch/>
        </p:blipFill>
        <p:spPr>
          <a:xfrm>
            <a:off x="7322159" y="1253065"/>
            <a:ext cx="3955442" cy="3913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E0255C-97BB-4425-B6F2-CB58CD02E61F}"/>
              </a:ext>
            </a:extLst>
          </p:cNvPr>
          <p:cNvSpPr txBox="1"/>
          <p:nvPr/>
        </p:nvSpPr>
        <p:spPr>
          <a:xfrm>
            <a:off x="498475" y="1497013"/>
            <a:ext cx="6188075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800080"/>
                </a:solidFill>
                <a:latin typeface="+mn-lt"/>
              </a:rPr>
              <a:t>ПОЧЕМУ  МЫ?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00080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Мы работаем уже более 9 лет.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Создан лист ожидания, чтобы попасть к нам в сады.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Наши выпускники поступают в лучшие школы города.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Собственники лично сопровождают всех франчайзи.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 обучении выбираем сильнейших партнеров.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* На фото глава Удмуртии Александр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Бречалов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вручает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«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HAPPY BABY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» награду «Лучший социальный проект 2022»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E7C75BB9-2EA7-4C93-87CD-413D1C598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5421313"/>
            <a:ext cx="4629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</a:rPr>
              <a:t>Свой детский сад  – это самореализация и признание.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>
            <a:extLst>
              <a:ext uri="{FF2B5EF4-FFF2-40B4-BE49-F238E27FC236}">
                <a16:creationId xmlns:a16="http://schemas.microsoft.com/office/drawing/2014/main" id="{B4BE4069-32C7-4735-93D1-ABF004DCD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1282700"/>
            <a:ext cx="588962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100" i="1"/>
              <a:t>     «</a:t>
            </a:r>
            <a:r>
              <a:rPr lang="en-US" altLang="ru-RU" sz="2100" i="1"/>
              <a:t>8 </a:t>
            </a:r>
            <a:r>
              <a:rPr lang="ru-RU" altLang="ru-RU" sz="2100" i="1"/>
              <a:t>лет мы работали самостоятельно. Просто как ЛапушкаСад. Год назад вошли в состав франшизы и стали ЛапушкаСад </a:t>
            </a:r>
            <a:r>
              <a:rPr lang="en-US" altLang="ru-RU" sz="2100" i="1"/>
              <a:t>Happy Baby</a:t>
            </a:r>
            <a:r>
              <a:rPr lang="ru-RU" altLang="ru-RU" sz="2100" i="1"/>
              <a:t>. В нашей сети 5 садов. Это позволило нам поддерживать друг друга, иметь лучших специалистов в развитии детей. Мы закрыли все свободные места в садике, так в других садах сети рекомендовали нас, если клиентам необходим был наш район. У нас создан лист ожидания. Мы уверенно подняли стоимость сада. Стали больше зарабатывать. </a:t>
            </a:r>
          </a:p>
          <a:p>
            <a:pPr eaLnBrk="1" hangingPunct="1"/>
            <a:r>
              <a:rPr lang="ru-RU" altLang="ru-RU" sz="2100" i="1"/>
              <a:t>     Я рада, что мы приняли такое  верное решение войти во франшизу Хэппи Бэби!»</a:t>
            </a:r>
          </a:p>
          <a:p>
            <a:pPr eaLnBrk="1" hangingPunct="1"/>
            <a:endParaRPr lang="ru-RU" altLang="ru-RU" sz="2100" i="1"/>
          </a:p>
          <a:p>
            <a:pPr algn="r" eaLnBrk="1" hangingPunct="1"/>
            <a:r>
              <a:rPr lang="ru-RU" altLang="ru-RU" sz="2200" b="1">
                <a:solidFill>
                  <a:srgbClr val="800080"/>
                </a:solidFill>
              </a:rPr>
              <a:t>Ольга Пиняева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4BCBF-513C-4E58-9AD3-BDE4C3B07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7346023" y="886460"/>
            <a:ext cx="3761664" cy="5015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9CA1D3-987E-4297-8E25-27006B262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9879" b="33866"/>
          <a:stretch>
            <a:fillRect/>
          </a:stretch>
        </p:blipFill>
        <p:spPr>
          <a:xfrm>
            <a:off x="727876" y="1923801"/>
            <a:ext cx="4401403" cy="3301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5" name="TextBox 2">
            <a:extLst>
              <a:ext uri="{FF2B5EF4-FFF2-40B4-BE49-F238E27FC236}">
                <a16:creationId xmlns:a16="http://schemas.microsoft.com/office/drawing/2014/main" id="{B5C63527-6004-42AF-9040-5BE64238F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2601913"/>
            <a:ext cx="612933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800080"/>
                </a:solidFill>
              </a:rPr>
              <a:t>Социально значимый бизнес</a:t>
            </a:r>
          </a:p>
          <a:p>
            <a:pPr eaLnBrk="1" hangingPunct="1"/>
            <a:endParaRPr lang="ru-RU" altLang="ru-RU" sz="2400" b="1"/>
          </a:p>
          <a:p>
            <a:pPr eaLnBrk="1" hangingPunct="1"/>
            <a:r>
              <a:rPr lang="ru-RU" altLang="ru-RU" sz="2400" b="1">
                <a:solidFill>
                  <a:srgbClr val="800080"/>
                </a:solidFill>
              </a:rPr>
              <a:t>Детский сад </a:t>
            </a:r>
            <a:r>
              <a:rPr lang="ru-RU" altLang="ru-RU" sz="2400"/>
              <a:t>– это вклад в детей, а значит в будущее поколение.</a:t>
            </a:r>
          </a:p>
          <a:p>
            <a:pPr eaLnBrk="1" hangingPunct="1"/>
            <a:endParaRPr lang="ru-RU" altLang="ru-RU" sz="2400" b="1"/>
          </a:p>
          <a:p>
            <a:pPr eaLnBrk="1" hangingPunct="1"/>
            <a:r>
              <a:rPr lang="ru-RU" altLang="ru-RU" sz="2400" b="1">
                <a:solidFill>
                  <a:srgbClr val="800080"/>
                </a:solidFill>
              </a:rPr>
              <a:t>Наша миссия:</a:t>
            </a:r>
            <a:r>
              <a:rPr lang="ru-RU" altLang="ru-RU" sz="2400"/>
              <a:t> растить детей счастливыми</a:t>
            </a:r>
            <a:r>
              <a:rPr lang="en-US" altLang="ru-RU" sz="2400"/>
              <a:t>, </a:t>
            </a:r>
            <a:r>
              <a:rPr lang="ru-RU" altLang="ru-RU" sz="2400"/>
              <a:t>всесторонне-образованными</a:t>
            </a:r>
            <a:r>
              <a:rPr lang="en-US" altLang="ru-RU" sz="2400"/>
              <a:t>,</a:t>
            </a:r>
            <a:r>
              <a:rPr lang="ru-RU" altLang="ru-RU" sz="2400"/>
              <a:t> хорошо воспитанными.</a:t>
            </a:r>
          </a:p>
          <a:p>
            <a:pPr eaLnBrk="1" hangingPunct="1"/>
            <a:endParaRPr lang="ru-RU" altLang="ru-RU" sz="4400" b="1"/>
          </a:p>
        </p:txBody>
      </p:sp>
      <p:sp>
        <p:nvSpPr>
          <p:cNvPr id="13316" name="Прямоугольник 3">
            <a:extLst>
              <a:ext uri="{FF2B5EF4-FFF2-40B4-BE49-F238E27FC236}">
                <a16:creationId xmlns:a16="http://schemas.microsoft.com/office/drawing/2014/main" id="{502CAB43-EB8B-4751-AF80-6DECBA1FA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663575"/>
            <a:ext cx="7588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800080"/>
                </a:solidFill>
              </a:rPr>
              <a:t>Франшиза </a:t>
            </a:r>
            <a:r>
              <a:rPr lang="ru-RU" altLang="ru-RU" sz="6000" b="1">
                <a:solidFill>
                  <a:srgbClr val="FF0000"/>
                </a:solidFill>
              </a:rPr>
              <a:t>«</a:t>
            </a:r>
            <a:r>
              <a:rPr lang="en-US" altLang="ru-RU" sz="6000" b="1">
                <a:solidFill>
                  <a:srgbClr val="FF0000"/>
                </a:solidFill>
              </a:rPr>
              <a:t>HAPPY</a:t>
            </a:r>
            <a:r>
              <a:rPr lang="en-US" altLang="ru-RU" sz="6000" b="1">
                <a:solidFill>
                  <a:srgbClr val="800080"/>
                </a:solidFill>
              </a:rPr>
              <a:t> </a:t>
            </a:r>
            <a:r>
              <a:rPr lang="en-US" altLang="ru-RU" sz="6000" b="1">
                <a:solidFill>
                  <a:srgbClr val="548235"/>
                </a:solidFill>
              </a:rPr>
              <a:t>BABY</a:t>
            </a:r>
            <a:r>
              <a:rPr lang="ru-RU" altLang="ru-RU" sz="6000" b="1">
                <a:solidFill>
                  <a:srgbClr val="548235"/>
                </a:solidFill>
              </a:rPr>
              <a:t>»</a:t>
            </a:r>
            <a:r>
              <a:rPr lang="en-US" altLang="ru-RU" sz="6000" b="1">
                <a:solidFill>
                  <a:srgbClr val="800080"/>
                </a:solidFill>
              </a:rPr>
              <a:t> </a:t>
            </a:r>
            <a:r>
              <a:rPr lang="ru-RU" altLang="ru-RU" sz="6000" b="1">
                <a:solidFill>
                  <a:srgbClr val="800080"/>
                </a:solidFill>
              </a:rPr>
              <a:t>это 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14696</TotalTime>
  <Words>832</Words>
  <Application>Microsoft Office PowerPoint</Application>
  <PresentationFormat>Широкоэкранный</PresentationFormat>
  <Paragraphs>142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125</cp:revision>
  <dcterms:created xsi:type="dcterms:W3CDTF">2022-10-26T09:38:59Z</dcterms:created>
  <dcterms:modified xsi:type="dcterms:W3CDTF">2023-02-17T11:47:02Z</dcterms:modified>
</cp:coreProperties>
</file>